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8" r:id="rId2"/>
    <p:sldId id="457" r:id="rId3"/>
    <p:sldId id="453" r:id="rId4"/>
    <p:sldId id="458" r:id="rId5"/>
    <p:sldId id="459" r:id="rId6"/>
    <p:sldId id="460" r:id="rId7"/>
    <p:sldId id="461" r:id="rId8"/>
    <p:sldId id="468" r:id="rId9"/>
    <p:sldId id="469" r:id="rId10"/>
    <p:sldId id="462" r:id="rId11"/>
    <p:sldId id="463" r:id="rId12"/>
    <p:sldId id="464" r:id="rId13"/>
    <p:sldId id="465" r:id="rId14"/>
    <p:sldId id="466" r:id="rId15"/>
    <p:sldId id="467" r:id="rId16"/>
    <p:sldId id="470" r:id="rId17"/>
    <p:sldId id="478" r:id="rId18"/>
    <p:sldId id="471" r:id="rId19"/>
    <p:sldId id="472" r:id="rId20"/>
    <p:sldId id="473" r:id="rId21"/>
    <p:sldId id="474" r:id="rId22"/>
    <p:sldId id="475" r:id="rId23"/>
    <p:sldId id="476" r:id="rId24"/>
    <p:sldId id="477" r:id="rId25"/>
    <p:sldId id="480" r:id="rId26"/>
    <p:sldId id="483" r:id="rId27"/>
    <p:sldId id="479" r:id="rId28"/>
    <p:sldId id="48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Hacker" initials="PH" lastIdx="1" clrIdx="0">
    <p:extLst>
      <p:ext uri="{19B8F6BF-5375-455C-9EA6-DF929625EA0E}">
        <p15:presenceInfo xmlns:p15="http://schemas.microsoft.com/office/powerpoint/2012/main" userId="Philipp Hack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7" autoAdjust="0"/>
    <p:restoredTop sz="93793" autoAdjust="0"/>
  </p:normalViewPr>
  <p:slideViewPr>
    <p:cSldViewPr snapToGrid="0">
      <p:cViewPr>
        <p:scale>
          <a:sx n="100" d="100"/>
          <a:sy n="100" d="100"/>
        </p:scale>
        <p:origin x="2730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11.12.2020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0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697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5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17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31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63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30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65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937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4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66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10.xml"/><Relationship Id="rId7" Type="http://schemas.openxmlformats.org/officeDocument/2006/relationships/image" Target="../media/image5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3.xml"/><Relationship Id="rId7" Type="http://schemas.openxmlformats.org/officeDocument/2006/relationships/image" Target="../media/image5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</a:t>
            </a:r>
            <a:r>
              <a:rPr lang="en-US" dirty="0" smtClean="0"/>
              <a:t>12</a:t>
            </a:r>
            <a:r>
              <a:rPr lang="en-US" dirty="0" smtClean="0"/>
              <a:t>/11/2020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Tomogram Statistics: Experiment Reconstructions </a:t>
            </a:r>
            <a:r>
              <a:rPr lang="en-US" dirty="0" err="1" smtClean="0"/>
              <a:t>Errorbar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511769" y="1092173"/>
            <a:ext cx="7200806" cy="54756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extra slope in </a:t>
            </a:r>
            <a:r>
              <a:rPr lang="en-US" b="0" dirty="0" err="1" smtClean="0"/>
              <a:t>P_rad</a:t>
            </a:r>
            <a:r>
              <a:rPr lang="en-US" b="0" dirty="0" smtClean="0"/>
              <a:t> vs. total power by cutting negative results from reconstruction when limiting to only physically meaningful numbers (P/m</a:t>
            </a:r>
            <a:r>
              <a:rPr lang="de-DE" b="0" dirty="0" smtClean="0"/>
              <a:t>³</a:t>
            </a:r>
            <a:r>
              <a:rPr lang="en-US" b="0" dirty="0" smtClean="0"/>
              <a:t>&gt;0)?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ncrease of their impact is expected with overall higher radiation level to counteract errors in chordal profile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mpact of mathematical error is negligible across the power spectrum, but why?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</a:t>
            </a:r>
            <a:r>
              <a:rPr lang="en-US" b="0" dirty="0" smtClean="0"/>
              <a:t>it of  integrated power values vs camera proxy yields interesting results (~0.4MW offset to core power, ~0.75 ratio to total 2D power)</a:t>
            </a:r>
            <a:endParaRPr lang="de-DE" b="0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4511769" y="3410130"/>
            <a:ext cx="3885568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CONCLUSION</a:t>
            </a:r>
          </a:p>
        </p:txBody>
      </p:sp>
      <p:sp>
        <p:nvSpPr>
          <p:cNvPr id="8" name="Textplatzhalter 5"/>
          <p:cNvSpPr txBox="1">
            <a:spLocks/>
          </p:cNvSpPr>
          <p:nvPr/>
        </p:nvSpPr>
        <p:spPr>
          <a:xfrm>
            <a:off x="407137" y="967203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20181010.032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34074" r="-1"/>
          <a:stretch/>
        </p:blipFill>
        <p:spPr>
          <a:xfrm>
            <a:off x="342899" y="1320123"/>
            <a:ext cx="4103089" cy="50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1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Tomogram Statistics: Experiment Reconstructions </a:t>
            </a:r>
            <a:r>
              <a:rPr lang="en-US" dirty="0" err="1" smtClean="0"/>
              <a:t>Errorbar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511769" y="1092173"/>
            <a:ext cx="7200806" cy="54756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extra slope in </a:t>
            </a:r>
            <a:r>
              <a:rPr lang="en-US" b="0" dirty="0" err="1" smtClean="0"/>
              <a:t>P_rad</a:t>
            </a:r>
            <a:r>
              <a:rPr lang="en-US" b="0" dirty="0" smtClean="0"/>
              <a:t> vs. total power by cutting negative results from reconstruction when limiting to only physically meaningful numbers (P/m</a:t>
            </a:r>
            <a:r>
              <a:rPr lang="de-DE" b="0" dirty="0" smtClean="0"/>
              <a:t>³</a:t>
            </a:r>
            <a:r>
              <a:rPr lang="en-US" b="0" dirty="0" smtClean="0"/>
              <a:t>&gt;0)?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ncrease of their impact is expected with overall higher radiation level to counteract errors in chordal profile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mpact of mathematical error is negligible across the power spectrum, but why?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</a:t>
            </a:r>
            <a:r>
              <a:rPr lang="en-US" b="0" dirty="0" smtClean="0"/>
              <a:t>it of  integrated power values vs camera proxy yields interesting results (~0.4MW offset to core power, ~0.7 ratio to total 2D power)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hanges for different discharge types?</a:t>
            </a:r>
            <a:endParaRPr lang="de-DE" b="0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4511769" y="3410130"/>
            <a:ext cx="3885568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CONCLUSION</a:t>
            </a:r>
          </a:p>
        </p:txBody>
      </p:sp>
      <p:sp>
        <p:nvSpPr>
          <p:cNvPr id="8" name="Textplatzhalter 5"/>
          <p:cNvSpPr txBox="1">
            <a:spLocks/>
          </p:cNvSpPr>
          <p:nvPr/>
        </p:nvSpPr>
        <p:spPr>
          <a:xfrm>
            <a:off x="407137" y="967203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20180725.044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34195"/>
          <a:stretch/>
        </p:blipFill>
        <p:spPr>
          <a:xfrm>
            <a:off x="407137" y="1352250"/>
            <a:ext cx="4094735" cy="50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Tomogram Statistics: Experiment Reconstructions </a:t>
            </a:r>
            <a:r>
              <a:rPr lang="en-US" dirty="0" err="1" smtClean="0"/>
              <a:t>Errorbar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511769" y="1092173"/>
            <a:ext cx="7200806" cy="54756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extra slope in </a:t>
            </a:r>
            <a:r>
              <a:rPr lang="en-US" b="0" dirty="0" err="1" smtClean="0"/>
              <a:t>P_rad</a:t>
            </a:r>
            <a:r>
              <a:rPr lang="en-US" b="0" dirty="0" smtClean="0"/>
              <a:t> vs. total power by cutting negative results from reconstruction when limiting to only physically meaningful numbers (P/m</a:t>
            </a:r>
            <a:r>
              <a:rPr lang="de-DE" b="0" dirty="0" smtClean="0"/>
              <a:t>³</a:t>
            </a:r>
            <a:r>
              <a:rPr lang="en-US" b="0" dirty="0" smtClean="0"/>
              <a:t>&gt;0)?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ncrease of their impact is expected with overall higher radiation level to counteract errors in chordal profile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i</a:t>
            </a:r>
            <a:r>
              <a:rPr lang="en-US" b="0" dirty="0" smtClean="0"/>
              <a:t>mpact of mathematical error is negligible across the power spectrum, but why?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</a:t>
            </a:r>
            <a:r>
              <a:rPr lang="en-US" b="0" dirty="0" smtClean="0"/>
              <a:t>it of  integrated power values vs camera proxy yields interesting results (~0.4MW offset to core power, ~0.7 ratio to total 2D power)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hanges for different discharge types?</a:t>
            </a:r>
            <a:endParaRPr lang="de-DE" b="0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4511769" y="3410130"/>
            <a:ext cx="3885568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CONCLUSION</a:t>
            </a:r>
          </a:p>
        </p:txBody>
      </p:sp>
      <p:sp>
        <p:nvSpPr>
          <p:cNvPr id="8" name="Textplatzhalter 5"/>
          <p:cNvSpPr txBox="1">
            <a:spLocks/>
          </p:cNvSpPr>
          <p:nvPr/>
        </p:nvSpPr>
        <p:spPr>
          <a:xfrm>
            <a:off x="407137" y="967203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b="0" dirty="0" smtClean="0"/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537920" y="1005402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(combined)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34102"/>
          <a:stretch/>
        </p:blipFill>
        <p:spPr>
          <a:xfrm>
            <a:off x="316522" y="1345923"/>
            <a:ext cx="4193422" cy="5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Tomogram Statistics: Experiment Reconstructions </a:t>
            </a:r>
            <a:r>
              <a:rPr lang="en-US" dirty="0" err="1" smtClean="0"/>
              <a:t>Errorbar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513594" y="1607853"/>
            <a:ext cx="7200806" cy="4279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errorbar</a:t>
            </a:r>
            <a:r>
              <a:rPr lang="en-US" b="0" dirty="0" smtClean="0"/>
              <a:t> looks large here, because the total error for the tomogram (minimum value &lt; 0.0 can be single cell or whole ‘ring’) has to assumed possible at every integration point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e</a:t>
            </a:r>
            <a:r>
              <a:rPr lang="en-US" b="0" dirty="0" smtClean="0"/>
              <a:t>.g.: at powers </a:t>
            </a:r>
            <a:r>
              <a:rPr lang="en-US" b="0" dirty="0" smtClean="0"/>
              <a:t>(all </a:t>
            </a:r>
            <a:r>
              <a:rPr lang="en-US" b="0" dirty="0" smtClean="0"/>
              <a:t>X</a:t>
            </a:r>
            <a:r>
              <a:rPr lang="de-DE" b="0" dirty="0" smtClean="0"/>
              <a:t>²</a:t>
            </a:r>
            <a:r>
              <a:rPr lang="en-US" b="0" dirty="0" smtClean="0"/>
              <a:t>~1.0) </a:t>
            </a:r>
          </a:p>
          <a:p>
            <a:pPr marL="0" indent="0">
              <a:buNone/>
            </a:pPr>
            <a:r>
              <a:rPr lang="en-US" b="0" dirty="0" smtClean="0"/>
              <a:t>  </a:t>
            </a:r>
            <a:r>
              <a:rPr lang="pl-PL" b="0" dirty="0" smtClean="0"/>
              <a:t>total</a:t>
            </a:r>
            <a:r>
              <a:rPr lang="pl-PL" b="0" dirty="0"/>
              <a:t>: </a:t>
            </a:r>
            <a:r>
              <a:rPr lang="pl-PL" b="0" dirty="0" smtClean="0"/>
              <a:t>5</a:t>
            </a:r>
            <a:r>
              <a:rPr lang="en-US" b="0" dirty="0" smtClean="0"/>
              <a:t>.</a:t>
            </a:r>
            <a:r>
              <a:rPr lang="pl-PL" b="0" dirty="0" smtClean="0"/>
              <a:t>78</a:t>
            </a:r>
            <a:r>
              <a:rPr lang="en-US" b="0" dirty="0" smtClean="0"/>
              <a:t> M</a:t>
            </a:r>
            <a:r>
              <a:rPr lang="pl-PL" b="0" dirty="0" smtClean="0"/>
              <a:t>W</a:t>
            </a:r>
            <a:r>
              <a:rPr lang="en-US" b="0" dirty="0" smtClean="0"/>
              <a:t> , </a:t>
            </a:r>
            <a:r>
              <a:rPr lang="pl-PL" b="0" dirty="0" smtClean="0"/>
              <a:t>neg: 66</a:t>
            </a:r>
            <a:r>
              <a:rPr lang="en-US" b="0" dirty="0" smtClean="0"/>
              <a:t>.</a:t>
            </a:r>
            <a:r>
              <a:rPr lang="pl-PL" b="0" dirty="0" smtClean="0"/>
              <a:t>63</a:t>
            </a:r>
            <a:r>
              <a:rPr lang="en-US" b="0" dirty="0" smtClean="0"/>
              <a:t> k</a:t>
            </a:r>
            <a:r>
              <a:rPr lang="pl-PL" b="0" dirty="0" smtClean="0"/>
              <a:t>W</a:t>
            </a:r>
            <a:endParaRPr lang="en-US" b="0" dirty="0" smtClean="0"/>
          </a:p>
          <a:p>
            <a:pPr marL="0" indent="0">
              <a:buNone/>
            </a:pPr>
            <a:r>
              <a:rPr lang="en-US" b="0" dirty="0" smtClean="0"/>
              <a:t>  </a:t>
            </a:r>
            <a:r>
              <a:rPr lang="pl-PL" b="0" dirty="0" smtClean="0"/>
              <a:t>total</a:t>
            </a:r>
            <a:r>
              <a:rPr lang="pl-PL" b="0" dirty="0"/>
              <a:t>: </a:t>
            </a:r>
            <a:r>
              <a:rPr lang="pl-PL" b="0" dirty="0" smtClean="0"/>
              <a:t>6</a:t>
            </a:r>
            <a:r>
              <a:rPr lang="en-US" b="0" dirty="0" smtClean="0"/>
              <a:t>.</a:t>
            </a:r>
            <a:r>
              <a:rPr lang="pl-PL" b="0" dirty="0" smtClean="0"/>
              <a:t>33</a:t>
            </a:r>
            <a:r>
              <a:rPr lang="en-US" b="0" dirty="0" smtClean="0"/>
              <a:t> M</a:t>
            </a:r>
            <a:r>
              <a:rPr lang="pl-PL" b="0" dirty="0" smtClean="0"/>
              <a:t>W</a:t>
            </a:r>
            <a:r>
              <a:rPr lang="en-US" b="0" dirty="0" smtClean="0"/>
              <a:t>, </a:t>
            </a:r>
            <a:r>
              <a:rPr lang="pl-PL" b="0" dirty="0" smtClean="0"/>
              <a:t>neg</a:t>
            </a:r>
            <a:r>
              <a:rPr lang="pl-PL" b="0" dirty="0"/>
              <a:t>: </a:t>
            </a:r>
            <a:r>
              <a:rPr lang="pl-PL" b="0" dirty="0" smtClean="0"/>
              <a:t>61</a:t>
            </a:r>
            <a:r>
              <a:rPr lang="en-US" b="0" dirty="0" smtClean="0"/>
              <a:t>.</a:t>
            </a:r>
            <a:r>
              <a:rPr lang="pl-PL" b="0" dirty="0" smtClean="0"/>
              <a:t>68</a:t>
            </a:r>
            <a:r>
              <a:rPr lang="en-US" b="0" dirty="0" smtClean="0"/>
              <a:t> k</a:t>
            </a:r>
            <a:r>
              <a:rPr lang="pl-PL" b="0" dirty="0" smtClean="0"/>
              <a:t>W</a:t>
            </a:r>
            <a:endParaRPr lang="en-US" b="0" dirty="0" smtClean="0"/>
          </a:p>
          <a:p>
            <a:pPr marL="0" indent="0">
              <a:buNone/>
            </a:pPr>
            <a:r>
              <a:rPr lang="en-US" b="0" dirty="0" smtClean="0"/>
              <a:t>  </a:t>
            </a:r>
            <a:r>
              <a:rPr lang="pl-PL" b="0" dirty="0" smtClean="0"/>
              <a:t>total</a:t>
            </a:r>
            <a:r>
              <a:rPr lang="pl-PL" b="0" dirty="0"/>
              <a:t>: </a:t>
            </a:r>
            <a:r>
              <a:rPr lang="pl-PL" b="0" dirty="0" smtClean="0"/>
              <a:t>2</a:t>
            </a:r>
            <a:r>
              <a:rPr lang="en-US" b="0" dirty="0" smtClean="0"/>
              <a:t>.</a:t>
            </a:r>
            <a:r>
              <a:rPr lang="pl-PL" b="0" dirty="0" smtClean="0"/>
              <a:t>37</a:t>
            </a:r>
            <a:r>
              <a:rPr lang="en-US" b="0" dirty="0" smtClean="0"/>
              <a:t> M</a:t>
            </a:r>
            <a:r>
              <a:rPr lang="pl-PL" b="0" dirty="0" smtClean="0"/>
              <a:t>W</a:t>
            </a:r>
            <a:r>
              <a:rPr lang="en-US" b="0" dirty="0" smtClean="0"/>
              <a:t>, </a:t>
            </a:r>
            <a:r>
              <a:rPr lang="pl-PL" b="0" dirty="0" smtClean="0"/>
              <a:t>neg</a:t>
            </a:r>
            <a:r>
              <a:rPr lang="pl-PL" b="0" dirty="0"/>
              <a:t>: </a:t>
            </a:r>
            <a:r>
              <a:rPr lang="pl-PL" b="0" dirty="0" smtClean="0"/>
              <a:t>121</a:t>
            </a:r>
            <a:r>
              <a:rPr lang="en-US" b="0" dirty="0" smtClean="0"/>
              <a:t>.</a:t>
            </a:r>
            <a:r>
              <a:rPr lang="pl-PL" b="0" dirty="0" smtClean="0"/>
              <a:t>51</a:t>
            </a:r>
            <a:r>
              <a:rPr lang="en-US" b="0" dirty="0" smtClean="0"/>
              <a:t> k</a:t>
            </a:r>
            <a:r>
              <a:rPr lang="pl-PL" b="0" dirty="0" smtClean="0"/>
              <a:t>W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</p:txBody>
      </p:sp>
      <p:sp>
        <p:nvSpPr>
          <p:cNvPr id="8" name="Textplatzhalter 5"/>
          <p:cNvSpPr txBox="1">
            <a:spLocks/>
          </p:cNvSpPr>
          <p:nvPr/>
        </p:nvSpPr>
        <p:spPr>
          <a:xfrm>
            <a:off x="700719" y="1254933"/>
            <a:ext cx="221832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20180725.044@3.45s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3" y="1607853"/>
            <a:ext cx="4107147" cy="410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8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Tomogram Statistics: Phantom Reconstructions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78205"/>
          <a:stretch/>
        </p:blipFill>
        <p:spPr>
          <a:xfrm>
            <a:off x="1594800" y="1742790"/>
            <a:ext cx="2779028" cy="34729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8333"/>
          <a:stretch/>
        </p:blipFill>
        <p:spPr>
          <a:xfrm>
            <a:off x="4625082" y="1742790"/>
            <a:ext cx="2754372" cy="347296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t="78205"/>
          <a:stretch/>
        </p:blipFill>
        <p:spPr>
          <a:xfrm>
            <a:off x="7500168" y="1760373"/>
            <a:ext cx="2805609" cy="3455379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2446181" y="5283012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(all phantoms)</a:t>
            </a:r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5497112" y="5218831"/>
            <a:ext cx="1756872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(island mimics)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8251484" y="5201247"/>
            <a:ext cx="1803039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(radiation ring)</a:t>
            </a:r>
          </a:p>
        </p:txBody>
      </p:sp>
    </p:spTree>
    <p:extLst>
      <p:ext uri="{BB962C8B-B14F-4D97-AF65-F5344CB8AC3E}">
        <p14:creationId xmlns:p14="http://schemas.microsoft.com/office/powerpoint/2010/main" val="5934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Tomogram Statistics: Phantom Reconstructions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78205"/>
          <a:stretch/>
        </p:blipFill>
        <p:spPr>
          <a:xfrm>
            <a:off x="1321909" y="1793632"/>
            <a:ext cx="2779028" cy="3472962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2173290" y="5333854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(all phantoms)</a:t>
            </a:r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5224221" y="5269673"/>
            <a:ext cx="1756872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(radiation spot)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8460515" y="5269673"/>
            <a:ext cx="1803039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(double ring)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t="77986" r="-1"/>
          <a:stretch/>
        </p:blipFill>
        <p:spPr>
          <a:xfrm>
            <a:off x="4480921" y="1793631"/>
            <a:ext cx="2719979" cy="34704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78077" r="-1"/>
          <a:stretch/>
        </p:blipFill>
        <p:spPr>
          <a:xfrm>
            <a:off x="7482254" y="1793631"/>
            <a:ext cx="2743200" cy="34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984739"/>
            <a:ext cx="2794373" cy="5736736"/>
          </a:xfrm>
          <a:prstGeom prst="rect">
            <a:avLst/>
          </a:prstGeom>
        </p:spPr>
      </p:pic>
      <p:sp>
        <p:nvSpPr>
          <p:cNvPr id="1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090059" y="984740"/>
            <a:ext cx="7550956" cy="32267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esults only shown for the feedback controlled discharge XPID 20181010.032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used </a:t>
            </a:r>
            <a:r>
              <a:rPr lang="en-US" b="0" i="1" dirty="0" smtClean="0"/>
              <a:t>feed-forward</a:t>
            </a:r>
            <a:r>
              <a:rPr lang="en-US" b="0" dirty="0" smtClean="0"/>
              <a:t> and density control on the main gas valves and the thermal gas valve for radiation loss feedback (H2)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i="1" dirty="0" smtClean="0"/>
              <a:t>‘fix’ temporal reaction delay of 200ms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l</a:t>
            </a:r>
            <a:r>
              <a:rPr lang="en-US" b="0" dirty="0" smtClean="0"/>
              <a:t>inear correlation between puff and radiation reaction: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4614984"/>
            <a:ext cx="5837714" cy="28038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48" y="5143742"/>
            <a:ext cx="5642666" cy="280381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 rot="11589136">
            <a:off x="2241176" y="4455459"/>
            <a:ext cx="2079812" cy="5468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1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975950" y="2131402"/>
            <a:ext cx="1454150" cy="4689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ordering?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5" t="75897"/>
          <a:stretch/>
        </p:blipFill>
        <p:spPr>
          <a:xfrm>
            <a:off x="250825" y="1263957"/>
            <a:ext cx="5687947" cy="31588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60928" t="23549" r="5080" b="16524"/>
          <a:stretch/>
        </p:blipFill>
        <p:spPr>
          <a:xfrm>
            <a:off x="7629525" y="1270255"/>
            <a:ext cx="4238625" cy="3152572"/>
          </a:xfrm>
          <a:prstGeom prst="rect">
            <a:avLst/>
          </a:prstGeom>
        </p:spPr>
      </p:pic>
      <p:sp>
        <p:nvSpPr>
          <p:cNvPr id="14" name="Pfeil nach rechts 13"/>
          <p:cNvSpPr/>
          <p:nvPr/>
        </p:nvSpPr>
        <p:spPr>
          <a:xfrm rot="10800000" flipH="1">
            <a:off x="6138196" y="2479271"/>
            <a:ext cx="1291904" cy="5468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479424" y="4623380"/>
            <a:ext cx="11234975" cy="17329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e</a:t>
            </a:r>
            <a:r>
              <a:rPr lang="en-US" b="0" dirty="0" smtClean="0"/>
              <a:t>xpecting underlying order of plasma parameters (density, power and exhaust, i.e. energy confinement time)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</a:t>
            </a:r>
            <a:r>
              <a:rPr lang="en-US" b="0" dirty="0" smtClean="0"/>
              <a:t>urther refinement needed: </a:t>
            </a:r>
            <a:r>
              <a:rPr lang="en-US" b="0" dirty="0" err="1" smtClean="0"/>
              <a:t>W_dia</a:t>
            </a:r>
            <a:r>
              <a:rPr lang="en-US" b="0" dirty="0" smtClean="0"/>
              <a:t> filtering and confinement time ordering? how when looking at transient phases of gas puff feedback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9881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Phantoms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9"/>
          <a:stretch/>
        </p:blipFill>
        <p:spPr>
          <a:xfrm>
            <a:off x="501027" y="1972609"/>
            <a:ext cx="3711059" cy="438374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8"/>
          <a:stretch/>
        </p:blipFill>
        <p:spPr>
          <a:xfrm>
            <a:off x="4292282" y="1972609"/>
            <a:ext cx="3711059" cy="439270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8"/>
          <a:stretch/>
        </p:blipFill>
        <p:spPr>
          <a:xfrm>
            <a:off x="8083537" y="1972610"/>
            <a:ext cx="3711059" cy="4392705"/>
          </a:xfrm>
          <a:prstGeom prst="rect">
            <a:avLst/>
          </a:prstGeom>
        </p:spPr>
      </p:pic>
      <p:sp>
        <p:nvSpPr>
          <p:cNvPr id="14" name="Textplatzhalter 3"/>
          <p:cNvSpPr txBox="1">
            <a:spLocks/>
          </p:cNvSpPr>
          <p:nvPr/>
        </p:nvSpPr>
        <p:spPr>
          <a:xfrm>
            <a:off x="900766" y="1068160"/>
            <a:ext cx="3117581" cy="665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i</a:t>
            </a:r>
            <a:r>
              <a:rPr lang="en-US" b="0" dirty="0" smtClean="0"/>
              <a:t>nside asymmetry, assuming symmetry</a:t>
            </a:r>
          </a:p>
        </p:txBody>
      </p:sp>
      <p:sp>
        <p:nvSpPr>
          <p:cNvPr id="15" name="Textplatzhalter 3"/>
          <p:cNvSpPr txBox="1">
            <a:spLocks/>
          </p:cNvSpPr>
          <p:nvPr/>
        </p:nvSpPr>
        <p:spPr>
          <a:xfrm>
            <a:off x="4555808" y="1068160"/>
            <a:ext cx="3117581" cy="665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i</a:t>
            </a:r>
            <a:r>
              <a:rPr lang="en-US" b="0" dirty="0" smtClean="0"/>
              <a:t>nside asymmetry, assuming asymmetry</a:t>
            </a:r>
          </a:p>
        </p:txBody>
      </p:sp>
      <p:sp>
        <p:nvSpPr>
          <p:cNvPr id="16" name="Textplatzhalter 3"/>
          <p:cNvSpPr txBox="1">
            <a:spLocks/>
          </p:cNvSpPr>
          <p:nvPr/>
        </p:nvSpPr>
        <p:spPr>
          <a:xfrm>
            <a:off x="8379373" y="1069520"/>
            <a:ext cx="3711059" cy="832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o</a:t>
            </a:r>
            <a:r>
              <a:rPr lang="en-US" b="0" dirty="0" smtClean="0"/>
              <a:t>utside &amp; inside asymmetry,</a:t>
            </a:r>
          </a:p>
          <a:p>
            <a:pPr marL="0" indent="0">
              <a:buNone/>
            </a:pPr>
            <a:r>
              <a:rPr lang="en-US" b="0" dirty="0" smtClean="0"/>
              <a:t>assuming asymmetry</a:t>
            </a:r>
          </a:p>
        </p:txBody>
      </p:sp>
    </p:spTree>
    <p:extLst>
      <p:ext uri="{BB962C8B-B14F-4D97-AF65-F5344CB8AC3E}">
        <p14:creationId xmlns:p14="http://schemas.microsoft.com/office/powerpoint/2010/main" val="118830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Phantoms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4" name="Textplatzhalter 3"/>
          <p:cNvSpPr txBox="1">
            <a:spLocks/>
          </p:cNvSpPr>
          <p:nvPr/>
        </p:nvSpPr>
        <p:spPr>
          <a:xfrm>
            <a:off x="2819213" y="1068160"/>
            <a:ext cx="3117581" cy="665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outside asymmetry, assuming asymmetry</a:t>
            </a:r>
          </a:p>
        </p:txBody>
      </p:sp>
      <p:sp>
        <p:nvSpPr>
          <p:cNvPr id="15" name="Textplatzhalter 3"/>
          <p:cNvSpPr txBox="1">
            <a:spLocks/>
          </p:cNvSpPr>
          <p:nvPr/>
        </p:nvSpPr>
        <p:spPr>
          <a:xfrm>
            <a:off x="6474255" y="1068160"/>
            <a:ext cx="3117581" cy="665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outside symmetry, assuming asymmetry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84"/>
          <a:stretch/>
        </p:blipFill>
        <p:spPr>
          <a:xfrm>
            <a:off x="2447858" y="1901878"/>
            <a:ext cx="3711059" cy="438336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9"/>
          <a:stretch/>
        </p:blipFill>
        <p:spPr>
          <a:xfrm>
            <a:off x="6158917" y="1901498"/>
            <a:ext cx="371105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Previously: 2D Inversion Results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considering </a:t>
            </a:r>
            <a:r>
              <a:rPr lang="en-US" b="0" dirty="0"/>
              <a:t>a given emissivity profile shape, there exists an ideal set of K factors constraining the ratio of poloidal and radial gradients according to the </a:t>
            </a:r>
            <a:r>
              <a:rPr lang="de-DE" b="0" dirty="0"/>
              <a:t>X² </a:t>
            </a:r>
            <a:r>
              <a:rPr lang="de-DE" b="0" dirty="0" err="1" smtClean="0"/>
              <a:t>optimisation</a:t>
            </a:r>
            <a:endParaRPr lang="de-DE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not </a:t>
            </a:r>
            <a:r>
              <a:rPr lang="en-US" b="0" dirty="0"/>
              <a:t>necessarily the same as defined by the lowest 2D </a:t>
            </a:r>
            <a:r>
              <a:rPr lang="en-US" b="0" dirty="0" smtClean="0"/>
              <a:t>deviation and Pearson coefficient, </a:t>
            </a:r>
            <a:r>
              <a:rPr lang="en-US" b="0" dirty="0"/>
              <a:t>whose </a:t>
            </a:r>
            <a:r>
              <a:rPr lang="en-US" b="0" dirty="0" err="1"/>
              <a:t>optimisation</a:t>
            </a:r>
            <a:r>
              <a:rPr lang="en-US" b="0" dirty="0"/>
              <a:t> also yields </a:t>
            </a:r>
            <a:r>
              <a:rPr lang="en-US" b="0" dirty="0" smtClean="0"/>
              <a:t>a set </a:t>
            </a:r>
            <a:r>
              <a:rPr lang="en-US" b="0" dirty="0"/>
              <a:t>of K </a:t>
            </a:r>
            <a:r>
              <a:rPr lang="en-US" b="0" dirty="0" smtClean="0"/>
              <a:t>factors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radial positioning of profiles is </a:t>
            </a:r>
            <a:r>
              <a:rPr lang="en-US" b="0" dirty="0" smtClean="0"/>
              <a:t>subject </a:t>
            </a:r>
            <a:r>
              <a:rPr lang="en-US" b="0" dirty="0"/>
              <a:t>to the selection of K factors over the </a:t>
            </a:r>
            <a:r>
              <a:rPr lang="en-US" b="0" dirty="0" smtClean="0"/>
              <a:t>radius (and angular space)</a:t>
            </a: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388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" y="928812"/>
            <a:ext cx="3810085" cy="38067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56" y="3051276"/>
            <a:ext cx="3810085" cy="38067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01" y="928812"/>
            <a:ext cx="3810085" cy="380672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56" y="3012405"/>
            <a:ext cx="3810085" cy="3806724"/>
          </a:xfrm>
          <a:prstGeom prst="rect">
            <a:avLst/>
          </a:prstGeom>
        </p:spPr>
      </p:pic>
      <p:sp>
        <p:nvSpPr>
          <p:cNvPr id="12" name="Textplatzhalter 3"/>
          <p:cNvSpPr txBox="1">
            <a:spLocks/>
          </p:cNvSpPr>
          <p:nvPr/>
        </p:nvSpPr>
        <p:spPr>
          <a:xfrm>
            <a:off x="9206409" y="1728206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symmetric,    SOL asymmetric)</a:t>
            </a:r>
          </a:p>
        </p:txBody>
      </p:sp>
    </p:spTree>
    <p:extLst>
      <p:ext uri="{BB962C8B-B14F-4D97-AF65-F5344CB8AC3E}">
        <p14:creationId xmlns:p14="http://schemas.microsoft.com/office/powerpoint/2010/main" val="14415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9206409" y="1728206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symmetric,    SOL asymmetric)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" y="974854"/>
            <a:ext cx="3810085" cy="380672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12" y="3051370"/>
            <a:ext cx="3810085" cy="38067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42" y="948853"/>
            <a:ext cx="3810085" cy="38067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15" y="3012405"/>
            <a:ext cx="3810085" cy="38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9299873" y="1093322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symmetric,    SOL asymmetric)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8" y="2042394"/>
            <a:ext cx="2860048" cy="28600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78" y="2042394"/>
            <a:ext cx="2860048" cy="28600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26" y="2042394"/>
            <a:ext cx="2860048" cy="286004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76" y="2042394"/>
            <a:ext cx="2860048" cy="28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9188824" y="1093322"/>
            <a:ext cx="2447267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asymmetric,    SOL asymmetric)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5" y="2192264"/>
            <a:ext cx="2860048" cy="28600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23" y="2174881"/>
            <a:ext cx="2860048" cy="28600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71" y="2183573"/>
            <a:ext cx="2860048" cy="2860048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19" y="2174881"/>
            <a:ext cx="2860048" cy="28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9188824" y="1093322"/>
            <a:ext cx="2447267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asymmetric,    SOL asymmetric)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7" y="1166110"/>
            <a:ext cx="4521501" cy="451751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42" y="2215517"/>
            <a:ext cx="4505958" cy="45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Seeding: Multi Chamber Model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25499"/>
            <a:ext cx="11233150" cy="3461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chamber model: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79425" y="2286000"/>
            <a:ext cx="4877198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796088" y="2285998"/>
            <a:ext cx="4926012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>
            <a:off x="5767389" y="2405060"/>
            <a:ext cx="61912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0800000">
            <a:off x="5776914" y="2817045"/>
            <a:ext cx="61912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5 1"/>
          <p:cNvSpPr txBox="1">
            <a:spLocks/>
          </p:cNvSpPr>
          <p:nvPr/>
        </p:nvSpPr>
        <p:spPr>
          <a:xfrm>
            <a:off x="1594800" y="2514594"/>
            <a:ext cx="322262" cy="354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</a:t>
            </a:r>
            <a:endParaRPr lang="de-DE" dirty="0"/>
          </a:p>
        </p:txBody>
      </p:sp>
      <p:sp>
        <p:nvSpPr>
          <p:cNvPr id="19" name="Textplatzhalter 5 2"/>
          <p:cNvSpPr txBox="1">
            <a:spLocks/>
          </p:cNvSpPr>
          <p:nvPr/>
        </p:nvSpPr>
        <p:spPr>
          <a:xfrm>
            <a:off x="10312138" y="2514593"/>
            <a:ext cx="322262" cy="354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</a:t>
            </a:r>
            <a:endParaRPr lang="de-DE" dirty="0"/>
          </a:p>
        </p:txBody>
      </p:sp>
      <p:sp>
        <p:nvSpPr>
          <p:cNvPr id="20" name="Pfeil nach rechts 19"/>
          <p:cNvSpPr/>
          <p:nvPr/>
        </p:nvSpPr>
        <p:spPr>
          <a:xfrm rot="16200000">
            <a:off x="2136057" y="3467124"/>
            <a:ext cx="63817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/>
          <p:cNvSpPr/>
          <p:nvPr/>
        </p:nvSpPr>
        <p:spPr>
          <a:xfrm rot="5400000">
            <a:off x="3164756" y="3467124"/>
            <a:ext cx="63817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 3"/>
          <p:cNvSpPr txBox="1">
            <a:spLocks/>
          </p:cNvSpPr>
          <p:nvPr/>
        </p:nvSpPr>
        <p:spPr>
          <a:xfrm>
            <a:off x="1037112" y="3458363"/>
            <a:ext cx="1235867" cy="336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seeding</a:t>
            </a:r>
            <a:endParaRPr lang="de-DE" dirty="0"/>
          </a:p>
        </p:txBody>
      </p:sp>
      <p:sp>
        <p:nvSpPr>
          <p:cNvPr id="24" name="Textplatzhalter 5 4"/>
          <p:cNvSpPr txBox="1">
            <a:spLocks/>
          </p:cNvSpPr>
          <p:nvPr/>
        </p:nvSpPr>
        <p:spPr>
          <a:xfrm>
            <a:off x="3712444" y="3441695"/>
            <a:ext cx="1338262" cy="336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pumping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5" y="1859961"/>
            <a:ext cx="4851618" cy="306511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31" y="1860186"/>
            <a:ext cx="2799238" cy="30628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7" y="3229030"/>
            <a:ext cx="4712494" cy="30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Seeding: Multi Chamber Model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25499"/>
            <a:ext cx="11233150" cy="3461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chamber model: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5" y="1859961"/>
            <a:ext cx="4851618" cy="306511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31" y="1860186"/>
            <a:ext cx="2799238" cy="30628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37" y="2456423"/>
            <a:ext cx="5305425" cy="36099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" y="2456422"/>
            <a:ext cx="5305425" cy="3609975"/>
          </a:xfrm>
          <a:prstGeom prst="rect">
            <a:avLst/>
          </a:prstGeom>
        </p:spPr>
      </p:pic>
      <p:sp>
        <p:nvSpPr>
          <p:cNvPr id="22" name="Textplatzhalter 5 3"/>
          <p:cNvSpPr txBox="1">
            <a:spLocks/>
          </p:cNvSpPr>
          <p:nvPr/>
        </p:nvSpPr>
        <p:spPr>
          <a:xfrm>
            <a:off x="5356623" y="6188058"/>
            <a:ext cx="1839438" cy="336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0" dirty="0"/>
              <a:t>20180920.49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69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Seeding: Multi Chamber Model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25499"/>
            <a:ext cx="11233150" cy="3461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three chamber model: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79425" y="2286000"/>
            <a:ext cx="307340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564062" y="2285998"/>
            <a:ext cx="307340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648700" y="2285998"/>
            <a:ext cx="307340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>
            <a:off x="3800475" y="2419350"/>
            <a:ext cx="61912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>
            <a:off x="7781924" y="2419350"/>
            <a:ext cx="61912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0800000">
            <a:off x="7833518" y="2809875"/>
            <a:ext cx="61912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 rot="10800000">
            <a:off x="3809205" y="2809874"/>
            <a:ext cx="61912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5926137" y="2532046"/>
            <a:ext cx="339725" cy="336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</a:t>
            </a:r>
            <a:endParaRPr lang="de-DE" dirty="0"/>
          </a:p>
        </p:txBody>
      </p:sp>
      <p:sp>
        <p:nvSpPr>
          <p:cNvPr id="18" name="Textplatzhalter 5"/>
          <p:cNvSpPr txBox="1">
            <a:spLocks/>
          </p:cNvSpPr>
          <p:nvPr/>
        </p:nvSpPr>
        <p:spPr>
          <a:xfrm>
            <a:off x="1594800" y="2514594"/>
            <a:ext cx="322262" cy="354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</a:t>
            </a:r>
            <a:endParaRPr lang="de-DE" dirty="0"/>
          </a:p>
        </p:txBody>
      </p:sp>
      <p:sp>
        <p:nvSpPr>
          <p:cNvPr id="19" name="Textplatzhalter 5"/>
          <p:cNvSpPr txBox="1">
            <a:spLocks/>
          </p:cNvSpPr>
          <p:nvPr/>
        </p:nvSpPr>
        <p:spPr>
          <a:xfrm>
            <a:off x="10312138" y="2514593"/>
            <a:ext cx="322262" cy="354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</a:t>
            </a:r>
            <a:endParaRPr lang="de-DE" dirty="0"/>
          </a:p>
        </p:txBody>
      </p:sp>
      <p:sp>
        <p:nvSpPr>
          <p:cNvPr id="20" name="Pfeil nach rechts 19"/>
          <p:cNvSpPr/>
          <p:nvPr/>
        </p:nvSpPr>
        <p:spPr>
          <a:xfrm rot="16200000">
            <a:off x="5219701" y="3505201"/>
            <a:ext cx="63817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/>
          <p:cNvSpPr/>
          <p:nvPr/>
        </p:nvSpPr>
        <p:spPr>
          <a:xfrm rot="5400000">
            <a:off x="6248400" y="3505201"/>
            <a:ext cx="63817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4120756" y="3496440"/>
            <a:ext cx="1235867" cy="336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seeding</a:t>
            </a:r>
            <a:endParaRPr lang="de-DE" dirty="0"/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>
            <a:off x="6796088" y="3479772"/>
            <a:ext cx="1338262" cy="336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pumping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7" y="3369871"/>
            <a:ext cx="2846476" cy="589714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70" y="1588336"/>
            <a:ext cx="5685333" cy="58971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03" y="3280645"/>
            <a:ext cx="2799238" cy="306286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19" y="3952030"/>
            <a:ext cx="4336443" cy="28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2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Seeding: Multi Chamber Model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25499"/>
            <a:ext cx="11233150" cy="34610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three chamber model: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7" y="2284021"/>
            <a:ext cx="2846476" cy="589714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70" y="1588336"/>
            <a:ext cx="5685333" cy="58971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81" y="2380523"/>
            <a:ext cx="2799238" cy="30628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87" y="2889282"/>
            <a:ext cx="5305425" cy="3886200"/>
          </a:xfrm>
          <a:prstGeom prst="rect">
            <a:avLst/>
          </a:prstGeom>
        </p:spPr>
      </p:pic>
      <p:sp>
        <p:nvSpPr>
          <p:cNvPr id="25" name="Textplatzhalter 5 3"/>
          <p:cNvSpPr txBox="1">
            <a:spLocks/>
          </p:cNvSpPr>
          <p:nvPr/>
        </p:nvSpPr>
        <p:spPr>
          <a:xfrm>
            <a:off x="5176280" y="2484636"/>
            <a:ext cx="1839438" cy="336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0" dirty="0"/>
              <a:t>20180920.49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6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/>
              <a:t>Previously: 2D Inversion Results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poloidaly</a:t>
            </a:r>
            <a:r>
              <a:rPr lang="en-US" b="0" dirty="0" smtClean="0"/>
              <a:t> distributed profiles are, so far the data set suggests, the hardest to reconstruct properly (especially on the inboard side)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asymmetric characteristics can be property of the underlying emissivity profile to the tomography, however some are introduced due to the line of sight geometry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ombinations of profile shapes, especially </a:t>
            </a:r>
            <a:r>
              <a:rPr lang="en-US" b="0" dirty="0" err="1" smtClean="0"/>
              <a:t>poloidaly</a:t>
            </a:r>
            <a:r>
              <a:rPr lang="en-US" b="0" dirty="0" smtClean="0"/>
              <a:t> symmetric and any else become hard to distinguish from one another (see ring and island mimic)</a:t>
            </a:r>
          </a:p>
        </p:txBody>
      </p:sp>
    </p:spTree>
    <p:extLst>
      <p:ext uri="{BB962C8B-B14F-4D97-AF65-F5344CB8AC3E}">
        <p14:creationId xmlns:p14="http://schemas.microsoft.com/office/powerpoint/2010/main" val="35589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</p:spPr>
        <p:txBody>
          <a:bodyPr>
            <a:normAutofit/>
          </a:bodyPr>
          <a:lstStyle/>
          <a:p>
            <a:r>
              <a:rPr lang="en-US" dirty="0" smtClean="0"/>
              <a:t>Previously: 2D Inversion Results</a:t>
            </a:r>
            <a:endParaRPr lang="de-DE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79425" y="1137110"/>
            <a:ext cx="11226620" cy="53672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bright spots on-/off-axis and, e.g. bright rings can be separated from each other depending on the distance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individual bright sheaths can no longer be reconstructed radially when closer than 0.2m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reconstructions of forward calculated STRAHL simulations are largely accurate in position and value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reference XP 20181010.032 difficult to reconstruct, subject to difference in forward and backward model?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985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QSB LabVIEW Routine Review (see CHANGELOG.md)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75846" y="1420117"/>
            <a:ext cx="11878408" cy="5059814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91461" y="1000233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PROS</a:t>
            </a:r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497562" y="1591407"/>
            <a:ext cx="11234975" cy="4764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a</a:t>
            </a:r>
            <a:r>
              <a:rPr lang="en-US" sz="2000" b="0" dirty="0" smtClean="0"/>
              <a:t>dded EPOCH timer </a:t>
            </a:r>
            <a:r>
              <a:rPr lang="en-US" sz="2000" b="0" dirty="0"/>
              <a:t>to UI, timing mode that calculates </a:t>
            </a:r>
            <a:r>
              <a:rPr lang="en-US" sz="2000" b="0" dirty="0" smtClean="0"/>
              <a:t>EPOCH </a:t>
            </a:r>
            <a:r>
              <a:rPr lang="en-US" sz="2000" b="0" dirty="0"/>
              <a:t>time at start</a:t>
            </a:r>
            <a:endParaRPr lang="en-US" sz="2000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a</a:t>
            </a:r>
            <a:r>
              <a:rPr lang="en-US" sz="2000" b="0" dirty="0" smtClean="0"/>
              <a:t>dded T1-T4 timing input to UI, added T0-T1 timer to UI (should at least be 30s)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 smtClean="0"/>
              <a:t>fixed wrong  time base in calibration procedure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 smtClean="0"/>
              <a:t>DAC range setting </a:t>
            </a:r>
            <a:r>
              <a:rPr lang="en-US" sz="2000" b="0" dirty="0"/>
              <a:t>file load or input via the </a:t>
            </a:r>
            <a:r>
              <a:rPr lang="en-US" sz="2000" b="0" dirty="0" smtClean="0"/>
              <a:t>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u="sng" dirty="0"/>
              <a:t>s</a:t>
            </a:r>
            <a:r>
              <a:rPr lang="en-US" sz="2000" u="sng" dirty="0" smtClean="0"/>
              <a:t>elected channel feedback output</a:t>
            </a:r>
            <a:r>
              <a:rPr lang="en-US" sz="2000" b="0" dirty="0" smtClean="0"/>
              <a:t>, though with delay &gt;10ms (single/multi channel)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performance for </a:t>
            </a:r>
            <a:r>
              <a:rPr lang="en-US" sz="2000" b="0" dirty="0" smtClean="0"/>
              <a:t>1-10 </a:t>
            </a:r>
            <a:r>
              <a:rPr lang="en-US" sz="2000" b="0" dirty="0"/>
              <a:t>selected </a:t>
            </a:r>
            <a:r>
              <a:rPr lang="en-US" sz="2000" b="0" dirty="0" smtClean="0"/>
              <a:t>channels in feedback </a:t>
            </a:r>
            <a:r>
              <a:rPr lang="en-US" sz="2000" b="0" dirty="0"/>
              <a:t>is </a:t>
            </a:r>
            <a:r>
              <a:rPr lang="en-US" sz="2000" b="0" dirty="0" smtClean="0"/>
              <a:t>fine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o</a:t>
            </a:r>
            <a:r>
              <a:rPr lang="en-US" sz="2000" b="0" dirty="0" smtClean="0"/>
              <a:t>verhaul of calibration parameter routines since detector response is more complex than a single peak and exponential decay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f</a:t>
            </a:r>
            <a:r>
              <a:rPr lang="en-US" sz="2000" b="0" dirty="0" smtClean="0"/>
              <a:t>ull </a:t>
            </a:r>
            <a:r>
              <a:rPr lang="en-US" sz="2000" b="0" dirty="0" err="1" smtClean="0"/>
              <a:t>P_rad</a:t>
            </a:r>
            <a:r>
              <a:rPr lang="en-US" sz="2000" b="0" dirty="0" smtClean="0"/>
              <a:t> routine added for </a:t>
            </a:r>
            <a:r>
              <a:rPr lang="en-US" sz="2000" u="sng" dirty="0" smtClean="0"/>
              <a:t>after</a:t>
            </a:r>
            <a:r>
              <a:rPr lang="en-US" sz="2000" b="0" dirty="0" smtClean="0"/>
              <a:t> the data acquisition to access power loss quickly (same as IDL/python)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f</a:t>
            </a:r>
            <a:r>
              <a:rPr lang="en-US" sz="2000" b="0" dirty="0" smtClean="0"/>
              <a:t>ilter register settings fixed to match sample timings in milliseconds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i</a:t>
            </a:r>
            <a:r>
              <a:rPr lang="en-US" sz="2000" b="0" dirty="0" smtClean="0"/>
              <a:t>mproved/implemented local-storage-mode-only, so no crash at upload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u</a:t>
            </a:r>
            <a:r>
              <a:rPr lang="en-US" sz="2000" b="0" dirty="0" smtClean="0"/>
              <a:t>pload of error corrected voltage input to archive as well (same as IDL/Python)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18818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QSB LabVIEW Routine Review (see CHANGELOG.md)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75846" y="1591408"/>
            <a:ext cx="11878408" cy="469509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91461" y="1000233"/>
            <a:ext cx="3885568" cy="4198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CONS</a:t>
            </a:r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479424" y="1762699"/>
            <a:ext cx="11234975" cy="4268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b="0" dirty="0" smtClean="0"/>
              <a:t>DAQ routine now more prone to crashing, hiccups and </a:t>
            </a:r>
            <a:r>
              <a:rPr lang="en-US" sz="2000" u="sng" dirty="0" smtClean="0"/>
              <a:t>slow processing causing sample timing errors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 smtClean="0"/>
              <a:t>ADC bit settings not fully understood, potentially not intended setting here (wrong documentation?)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 smtClean="0"/>
              <a:t>crashing with bad device status at memory overflow or uncompleted DAQ/upload, </a:t>
            </a:r>
            <a:r>
              <a:rPr lang="en-US" sz="2000" b="0" dirty="0" err="1" smtClean="0"/>
              <a:t>incosistent</a:t>
            </a:r>
            <a:r>
              <a:rPr lang="en-US" sz="2000" b="0" dirty="0" smtClean="0"/>
              <a:t> to recover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 smtClean="0"/>
              <a:t>hardware needs warm-up time of ~30min (before?)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dirty="0"/>
              <a:t>s</a:t>
            </a:r>
            <a:r>
              <a:rPr lang="en-US" sz="2000" b="0" dirty="0" smtClean="0"/>
              <a:t>ome small fixes needed to improve quality-of-life experience during experimental campaign (dials not working as intended, …)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44703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Tomogram Statistics: Experiment Power Balance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67" y="967534"/>
            <a:ext cx="3181934" cy="58904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52" y="967534"/>
            <a:ext cx="3185315" cy="5890466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9566030" y="3040911"/>
            <a:ext cx="1521070" cy="3529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20181010.032</a:t>
            </a:r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7256345" y="3040912"/>
            <a:ext cx="1553547" cy="352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20180725.044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49470" y="2022231"/>
            <a:ext cx="5603582" cy="44209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ompiled experiment data and parameters to calculate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lso exchanged radiated power proxy from bolometer camera by 2D integrated power of tomogram (both core and total)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pic>
        <p:nvPicPr>
          <p:cNvPr id="13" name="Grafik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9" y="3086958"/>
            <a:ext cx="4820962" cy="3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Tomogram Statistics: Phantom Reconstructions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855677" y="1092173"/>
            <a:ext cx="5856897" cy="54756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adial profile positioning good, though width and height have small to large deviations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p</a:t>
            </a:r>
            <a:r>
              <a:rPr lang="en-US" b="0" dirty="0" smtClean="0"/>
              <a:t>eak height comparison exhibits offset on phantom side: widened radial shape and longer decays (width)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P_rad</a:t>
            </a:r>
            <a:r>
              <a:rPr lang="en-US" b="0" dirty="0" smtClean="0"/>
              <a:t> and total/core power values match very well for phantom reconstructions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 slightly larger range of MSD values yields a ‘good’ X</a:t>
            </a:r>
            <a:r>
              <a:rPr lang="de-DE" b="0" dirty="0" smtClean="0"/>
              <a:t>²</a:t>
            </a:r>
            <a:r>
              <a:rPr lang="en-US" b="0" dirty="0" smtClean="0"/>
              <a:t> of ~1.0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t</a:t>
            </a:r>
            <a:r>
              <a:rPr lang="en-US" b="0" dirty="0" smtClean="0"/>
              <a:t>here seems to be an offset of MSD about 0.25% (minimum error between source and target to be expected?)</a:t>
            </a:r>
            <a:endParaRPr lang="de-DE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" b="66823"/>
          <a:stretch/>
        </p:blipFill>
        <p:spPr>
          <a:xfrm>
            <a:off x="94533" y="1092173"/>
            <a:ext cx="2736590" cy="519769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" t="33590" r="754" b="33333"/>
          <a:stretch/>
        </p:blipFill>
        <p:spPr>
          <a:xfrm>
            <a:off x="2919046" y="1092172"/>
            <a:ext cx="2716823" cy="527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Tomogram Statistics: Phantom Reconstructions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855677" y="1092173"/>
            <a:ext cx="5856897" cy="54756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MSD approaches 0.0 if </a:t>
            </a:r>
            <a:r>
              <a:rPr lang="en-US" b="0" dirty="0" err="1" smtClean="0"/>
              <a:t>pearson</a:t>
            </a:r>
            <a:r>
              <a:rPr lang="en-US" b="0" dirty="0" smtClean="0"/>
              <a:t> coefficient reaches 1.0, as expected, while X² is around 1.0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err="1" smtClean="0"/>
              <a:t>P_rad</a:t>
            </a:r>
            <a:r>
              <a:rPr lang="en-US" b="0" dirty="0" smtClean="0"/>
              <a:t> over core/total 2D integrated power yield constant offsets and slopes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ore power matches </a:t>
            </a:r>
            <a:r>
              <a:rPr lang="en-US" b="0" dirty="0" err="1" smtClean="0"/>
              <a:t>P_rad</a:t>
            </a:r>
            <a:r>
              <a:rPr lang="en-US" b="0" dirty="0" smtClean="0"/>
              <a:t> </a:t>
            </a:r>
            <a:r>
              <a:rPr lang="en-US" b="0" dirty="0" err="1" smtClean="0"/>
              <a:t>vor</a:t>
            </a:r>
            <a:r>
              <a:rPr lang="en-US" b="0" dirty="0" smtClean="0"/>
              <a:t> VBC(?) though is lower for </a:t>
            </a:r>
            <a:r>
              <a:rPr lang="en-US" b="0" dirty="0" err="1" smtClean="0"/>
              <a:t>HBCm</a:t>
            </a:r>
            <a:r>
              <a:rPr lang="en-US" b="0" dirty="0" smtClean="0"/>
              <a:t> as expected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t</a:t>
            </a:r>
            <a:r>
              <a:rPr lang="en-US" b="0" dirty="0" smtClean="0"/>
              <a:t>otal power is larger for both </a:t>
            </a:r>
            <a:r>
              <a:rPr lang="en-US" b="0" dirty="0" err="1" smtClean="0"/>
              <a:t>P_rad</a:t>
            </a:r>
            <a:r>
              <a:rPr lang="en-US" b="0" dirty="0" smtClean="0"/>
              <a:t> estimates, though with different proportionalities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" t="33590" r="754" b="33333"/>
          <a:stretch/>
        </p:blipFill>
        <p:spPr>
          <a:xfrm>
            <a:off x="2919046" y="1092172"/>
            <a:ext cx="2716823" cy="527022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t="67051"/>
          <a:stretch/>
        </p:blipFill>
        <p:spPr>
          <a:xfrm>
            <a:off x="87922" y="1092172"/>
            <a:ext cx="2829297" cy="53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5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3327,334"/>
  <p:tag name="LATEXADDIN" val="\documentclass{article}&#10;\usepackage{amsmath}&#10;\usepackage{amsfonts}&#10;\usepackage{amssymb}&#10;\usepackage{array}&#10;\pagestyle{empty}&#10;\begin{document}&#10;&#10;$$P_{bal}(t)=P_{ECRH}(t)-P_{rad,HBC/VBC}(t)-P_{div}(t)-\frac{\text{d}W_{dia}}{\text{d}t}(t)$$&#10;&#10;\end{document}"/>
  <p:tag name="IGUANATEXSIZE" val="24"/>
  <p:tag name="IGUANATEXCURSOR" val="236"/>
  <p:tag name="TRANSPARENCY" val="Wahr"/>
  <p:tag name="FILENAME" val=""/>
  <p:tag name="LATEXENGINEID" val="0"/>
  <p:tag name="TEMPFOLDER" val="\\share.ipp-hgw.mpg.de\documents\pih\Documents\git\QSB_Bolometry\results\INVERSION\MFR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377,578"/>
  <p:tag name="LATEXADDIN" val="\documentclass{article}&#10;\usepackage{amsmath}&#10;\usepackage{amsfonts}&#10;\usepackage{amssymb}&#10;\usepackage{array}&#10;\pagestyle{empty}&#10;\begin{document}&#10;&#10;$$&#10;\dot{N_{w}}=\left(N_{w,lim}-N_{w}\right)\,\tau_{w,s}&#10;$$&#10;\end{document}"/>
  <p:tag name="IGUANATEXSIZE" val="20"/>
  <p:tag name="IGUANATEXCURSOR" val="23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,2137"/>
  <p:tag name="ORIGINALWIDTH" val="1400,825"/>
  <p:tag name="LATEXADDIN" val="\documentclass{article}&#10;\usepackage{amsmath}&#10;\usepackage{amsfonts}&#10;\usepackage{amssymb}&#10;\usepackage{array}&#10;\pagestyle{empty}&#10;\begin{document}&#10;&#10;$$&#10;\dot{N_{p}}=N_{s}\,\tau_{s,p}-\frac{N_{p}\,N_s\,\tau_{s,p}}{N_{p,lim}\,\tau_{p,s}}&#10;$$&#10;\end{document}"/>
  <p:tag name="IGUANATEXSIZE" val="20"/>
  <p:tag name="IGUANATEXCURSOR" val="146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,2137"/>
  <p:tag name="ORIGINALWIDTH" val="2797,9"/>
  <p:tag name="LATEXADDIN" val="\documentclass{article}&#10;\usepackage{amsmath}&#10;\usepackage{amsfonts}&#10;\usepackage{amssymb}&#10;\usepackage{array}&#10;\pagestyle{empty}&#10;\begin{document}&#10;&#10;$$&#10;\dot{N_{s}}=\Gamma_{s}+\frac{N_{p}\,N_{s}\,\tau_{s,p}}{N_{p,lim}} - N_{w,lim}\,\tau_{w,s}-N_{s}\,\left(\tau_{s,p}+\tau_{s}\right)&#10;$$&#10;\end{document}"/>
  <p:tag name="IGUANATEXSIZE" val="20"/>
  <p:tag name="IGUANATEXCURSOR" val="0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377,578"/>
  <p:tag name="LATEXADDIN" val="\documentclass{article}&#10;\usepackage{amsmath}&#10;\usepackage{amsfonts}&#10;\usepackage{amssymb}&#10;\usepackage{array}&#10;\pagestyle{empty}&#10;\begin{document}&#10;&#10;$$&#10;\dot{N_{w}}=\left(N_{w,lim}-N_{w}\right)\,\tau_{w,s}&#10;$$&#10;\end{document}"/>
  <p:tag name="IGUANATEXSIZE" val="20"/>
  <p:tag name="IGUANATEXCURSOR" val="23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2872,891"/>
  <p:tag name="LATEXADDIN" val="\documentclass{article}&#10;\usepackage{amsmath}&#10;\usepackage{amsfonts}&#10;\usepackage{amssymb}&#10;\usepackage{array}&#10;\pagestyle{empty}&#10;\begin{document}&#10;&#10;$\Delta P_{HBCm}[MW]=\left(0.01187\pm0.0063\right)[MW]\cdot\int\Gamma_{QSQ}$&#10;&#10;\end{document}"/>
  <p:tag name="IGUANATEXSIZE" val="20"/>
  <p:tag name="IGUANATEXCURSOR" val="162"/>
  <p:tag name="TRANSPARENCY" val="Wahr"/>
  <p:tag name="FILENAME" val=""/>
  <p:tag name="LATEXENGINEID" val="0"/>
  <p:tag name="TEMPFOLDER" val="\\share.ipp-hgw.mpg.de\documents\pih\Documents\git\QSB_Bolometry\results\CURRENT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2776,903"/>
  <p:tag name="LATEXADDIN" val="\documentclass{article}&#10;\usepackage{amsmath}&#10;\usepackage{amsfonts}&#10;\usepackage{amssymb}&#10;\usepackage{array}&#10;\pagestyle{empty}&#10;\begin{document}&#10;&#10;$\Delta P_{VBC}[MW]=\left(0.00978\pm0.0009\right)[MW]\cdot\int\Gamma_{QSQ}$&#10;&#10;\end{document}"/>
  <p:tag name="IGUANATEXSIZE" val="20"/>
  <p:tag name="IGUANATEXCURSOR" val="195"/>
  <p:tag name="TRANSPARENCY" val="Wahr"/>
  <p:tag name="FILENAME" val=""/>
  <p:tag name="LATEXENGINEID" val="0"/>
  <p:tag name="TEMPFOLDER" val="\\share.ipp-hgw.mpg.de\documents\pih\Documents\git\QSB_Bolometry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2386,202"/>
  <p:tag name="LATEXADDIN" val="\documentclass{article}&#10;\usepackage{amsmath}&#10;\usepackage{amsfonts}&#10;\usepackage{amssymb}&#10;\usepackage{array}&#10;\pagestyle{empty}&#10;\begin{document}&#10;&#10;$$&#10;\dot{N_{p}}=\Gamma_{s}+N_{w}\,\tau_{w,p}-N_{w,lim}\,\tau_{w,p}\,N_{p}-N_{p}\,\tau_{p}&#10;$$&#10;\end{document}"/>
  <p:tag name="IGUANATEXSIZE" val="20"/>
  <p:tag name="IGUANATEXCURSOR" val="234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377,578"/>
  <p:tag name="LATEXADDIN" val="\documentclass{article}&#10;\usepackage{amsmath}&#10;\usepackage{amsfonts}&#10;\usepackage{amssymb}&#10;\usepackage{array}&#10;\pagestyle{empty}&#10;\begin{document}&#10;&#10;$$&#10;\dot{N_{w}}=\left(N_{w,lim}-N_{w}\right)\,\tau_{w,s}&#10;$$&#10;\end{document}"/>
  <p:tag name="IGUANATEXSIZE" val="20"/>
  <p:tag name="IGUANATEXCURSOR" val="23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2386,202"/>
  <p:tag name="LATEXADDIN" val="\documentclass{article}&#10;\usepackage{amsmath}&#10;\usepackage{amsfonts}&#10;\usepackage{amssymb}&#10;\usepackage{array}&#10;\pagestyle{empty}&#10;\begin{document}&#10;&#10;$$&#10;\dot{N_{p}}=\Gamma_{s}+N_{w}\,\tau_{w,p}-N_{w,lim}\,\tau_{w,p}\,N_{p}-N_{p}\,\tau_{p}&#10;$$&#10;\end{document}"/>
  <p:tag name="IGUANATEXSIZE" val="20"/>
  <p:tag name="IGUANATEXCURSOR" val="234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377,578"/>
  <p:tag name="LATEXADDIN" val="\documentclass{article}&#10;\usepackage{amsmath}&#10;\usepackage{amsfonts}&#10;\usepackage{amssymb}&#10;\usepackage{array}&#10;\pagestyle{empty}&#10;\begin{document}&#10;&#10;$$&#10;\dot{N_{w}}=\left(N_{w,lim}-N_{w}\right)\,\tau_{w,s}&#10;$$&#10;\end{document}"/>
  <p:tag name="IGUANATEXSIZE" val="20"/>
  <p:tag name="IGUANATEXCURSOR" val="23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,2137"/>
  <p:tag name="ORIGINALWIDTH" val="1400,825"/>
  <p:tag name="LATEXADDIN" val="\documentclass{article}&#10;\usepackage{amsmath}&#10;\usepackage{amsfonts}&#10;\usepackage{amssymb}&#10;\usepackage{array}&#10;\pagestyle{empty}&#10;\begin{document}&#10;&#10;$$&#10;\dot{N_{p}}=N_{s}\,\tau_{s,p}-\frac{N_{p}\,N_s\,\tau_{s,p}}{N_{p,lim}\,\tau_{p,s}}&#10;$$&#10;\end{document}"/>
  <p:tag name="IGUANATEXSIZE" val="20"/>
  <p:tag name="IGUANATEXCURSOR" val="146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,2137"/>
  <p:tag name="ORIGINALWIDTH" val="2797,9"/>
  <p:tag name="LATEXADDIN" val="\documentclass{article}&#10;\usepackage{amsmath}&#10;\usepackage{amsfonts}&#10;\usepackage{amssymb}&#10;\usepackage{array}&#10;\pagestyle{empty}&#10;\begin{document}&#10;&#10;$$&#10;\dot{N_{s}}=\Gamma_{s}+\frac{N_{p}\,N_{s}\,\tau_{s,p}}{N_{p,lim}} - N_{w,lim}\,\tau_{w,s}-N_{s}\,\left(\tau_{s,p}+\tau_{s}\right)&#10;$$&#10;\end{document}"/>
  <p:tag name="IGUANATEXSIZE" val="20"/>
  <p:tag name="IGUANATEXCURSOR" val="0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</Words>
  <Application>Microsoft Office PowerPoint</Application>
  <PresentationFormat>Breitbild</PresentationFormat>
  <Paragraphs>211</Paragraphs>
  <Slides>28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Arial Narrow</vt:lpstr>
      <vt:lpstr>Calibri</vt:lpstr>
      <vt:lpstr>Wingdings</vt:lpstr>
      <vt:lpstr>Office</vt:lpstr>
      <vt:lpstr>Report 12/11/2020</vt:lpstr>
      <vt:lpstr>Previously: 2D Inversion Results</vt:lpstr>
      <vt:lpstr>Previously: 2D Inversion Results</vt:lpstr>
      <vt:lpstr>Previously: 2D Inversion Results</vt:lpstr>
      <vt:lpstr>QSB LabVIEW Routine Review (see CHANGELOG.md)</vt:lpstr>
      <vt:lpstr>QSB LabVIEW Routine Review (see CHANGELOG.md)</vt:lpstr>
      <vt:lpstr>Tomogram Statistics: Experiment Power Balance</vt:lpstr>
      <vt:lpstr>Tomogram Statistics: Phantom Reconstructions</vt:lpstr>
      <vt:lpstr>Tomogram Statistics: Phantom Reconstructions</vt:lpstr>
      <vt:lpstr>Tomogram Statistics: Experiment Reconstructions Errorbar</vt:lpstr>
      <vt:lpstr>Tomogram Statistics: Experiment Reconstructions Errorbar</vt:lpstr>
      <vt:lpstr>Tomogram Statistics: Experiment Reconstructions Errorbar</vt:lpstr>
      <vt:lpstr>Tomogram Statistics: Experiment Reconstructions Errorbar</vt:lpstr>
      <vt:lpstr>Tomogram Statistics: Phantom Reconstructions</vt:lpstr>
      <vt:lpstr>Tomogram Statistics: Phantom Reconstructions</vt:lpstr>
      <vt:lpstr>Peak Database: Plasma Parameters</vt:lpstr>
      <vt:lpstr>Peak Database: Plasma Parameters</vt:lpstr>
      <vt:lpstr>Asymmetry Propagation: Phantoms</vt:lpstr>
      <vt:lpstr>Asymmetry Propagation: Phantoms</vt:lpstr>
      <vt:lpstr>Asymmetry Propagation: 20180809.013</vt:lpstr>
      <vt:lpstr>Asymmetry Propagation: 20180809.013</vt:lpstr>
      <vt:lpstr>Asymmetry Propagation: 20180809.013</vt:lpstr>
      <vt:lpstr>Asymmetry Propagation: 20180809.013</vt:lpstr>
      <vt:lpstr>Asymmetry Propagation: 20180809.013</vt:lpstr>
      <vt:lpstr>Impurity Seeding: Multi Chamber Model</vt:lpstr>
      <vt:lpstr>Impurity Seeding: Multi Chamber Model</vt:lpstr>
      <vt:lpstr>Impurity Seeding: Multi Chamber Model</vt:lpstr>
      <vt:lpstr>Impurity Seeding: Multi Chamber Model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435</cp:revision>
  <dcterms:created xsi:type="dcterms:W3CDTF">2018-08-24T10:28:29Z</dcterms:created>
  <dcterms:modified xsi:type="dcterms:W3CDTF">2020-12-11T14:05:22Z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